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0"/>
  </p:notesMasterIdLst>
  <p:sldIdLst>
    <p:sldId id="256" r:id="rId2"/>
    <p:sldId id="328" r:id="rId3"/>
    <p:sldId id="365" r:id="rId4"/>
    <p:sldId id="368" r:id="rId5"/>
    <p:sldId id="369" r:id="rId6"/>
    <p:sldId id="366" r:id="rId7"/>
    <p:sldId id="336" r:id="rId8"/>
    <p:sldId id="358" r:id="rId9"/>
    <p:sldId id="359" r:id="rId10"/>
    <p:sldId id="360" r:id="rId11"/>
    <p:sldId id="361" r:id="rId12"/>
    <p:sldId id="362" r:id="rId13"/>
    <p:sldId id="363" r:id="rId14"/>
    <p:sldId id="364" r:id="rId15"/>
    <p:sldId id="367" r:id="rId16"/>
    <p:sldId id="332" r:id="rId17"/>
    <p:sldId id="351" r:id="rId18"/>
    <p:sldId id="35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736848C2-64E4-4461-AE3A-D2FBE646166E}">
          <p14:sldIdLst>
            <p14:sldId id="256"/>
            <p14:sldId id="328"/>
            <p14:sldId id="365"/>
            <p14:sldId id="368"/>
            <p14:sldId id="369"/>
            <p14:sldId id="366"/>
            <p14:sldId id="336"/>
            <p14:sldId id="358"/>
            <p14:sldId id="359"/>
            <p14:sldId id="360"/>
            <p14:sldId id="361"/>
            <p14:sldId id="362"/>
            <p14:sldId id="363"/>
            <p14:sldId id="364"/>
            <p14:sldId id="367"/>
            <p14:sldId id="332"/>
            <p14:sldId id="351"/>
            <p14:sldId id="3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an Urcuqui" initials="CU" lastIdx="1" clrIdx="0">
    <p:extLst>
      <p:ext uri="{19B8F6BF-5375-455C-9EA6-DF929625EA0E}">
        <p15:presenceInfo xmlns:p15="http://schemas.microsoft.com/office/powerpoint/2012/main" userId="4cb82a53f40ede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5320" autoAdjust="0"/>
  </p:normalViewPr>
  <p:slideViewPr>
    <p:cSldViewPr snapToGrid="0">
      <p:cViewPr>
        <p:scale>
          <a:sx n="90" d="100"/>
          <a:sy n="90" d="100"/>
        </p:scale>
        <p:origin x="1218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E8E9B9-1E63-4F39-B8D0-582BC410424E}" type="datetimeFigureOut">
              <a:rPr lang="es-CO" smtClean="0"/>
              <a:t>31/08/2018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DA31E-7A43-4ADF-BF9A-2CFBB33A44A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32337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B5EC-4FB1-41B7-8670-53AEB2EB1F31}" type="datetime1">
              <a:rPr lang="es-CO" smtClean="0"/>
              <a:t>31/08/2018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C5E5B3A9-79B5-4540-A326-FCC6F92DD9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94840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4560F-08EB-4591-90FD-AD5C1DC1F912}" type="datetime1">
              <a:rPr lang="es-CO" smtClean="0"/>
              <a:t>31/08/2018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1871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3FAB3-FA39-4B21-835A-5E3984399770}" type="datetime1">
              <a:rPr lang="es-CO" smtClean="0"/>
              <a:t>31/08/2018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04537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C47A-37D4-4CD3-863B-E2426EE6CC8B}" type="datetime1">
              <a:rPr lang="es-CO" smtClean="0"/>
              <a:t>31/08/2018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2462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52D3C397-871A-486A-9EDA-A50E2540B44C}" type="datetime1">
              <a:rPr lang="es-CO" smtClean="0"/>
              <a:t>31/08/2018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s-CO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C5E5B3A9-79B5-4540-A326-FCC6F92DD9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03375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208A2-D046-4CB3-B907-9AFEC6B4C15E}" type="datetime1">
              <a:rPr lang="es-CO" smtClean="0"/>
              <a:t>31/08/2018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9448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543B1-7E09-44FA-9D8B-F7555B771CB0}" type="datetime1">
              <a:rPr lang="es-CO" smtClean="0"/>
              <a:t>31/08/2018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00731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ECEC-DB93-4B02-ABB3-32DAF92FC469}" type="datetime1">
              <a:rPr lang="es-CO" smtClean="0"/>
              <a:t>31/08/2018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8994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B42F-D29F-4CA9-87B0-922206F8D5F8}" type="datetime1">
              <a:rPr lang="es-CO" smtClean="0"/>
              <a:t>31/08/2018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47643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B69C3-9891-4BE4-9764-7F83AEDC17A0}" type="datetime1">
              <a:rPr lang="es-CO" smtClean="0"/>
              <a:t>31/08/2018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77721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B9C8D-6C34-4E0F-8C0D-07BF18418F64}" type="datetime1">
              <a:rPr lang="es-CO" smtClean="0"/>
              <a:t>31/08/2018</a:t>
            </a:fld>
            <a:endParaRPr lang="es-CO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59741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BBFFA07A-99AB-4C84-99F6-2A5A5CBA9238}" type="datetime1">
              <a:rPr lang="es-CO" smtClean="0"/>
              <a:t>31/08/2018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s-CO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C5E5B3A9-79B5-4540-A326-FCC6F92DD9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88586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arquitecturaecci.files.wordpress.com/2011/02/diagrama-bloques-de-cpu.jp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www.mintic.gov.co/portal/604/articles-3705_documento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hyperlink" Target="http://caracol.com.co/descargables/2018/07/31/498873afe47e57076f16a4bc971f476a.pdf?int=masinfo" TargetMode="External"/><Relationship Id="rId4" Type="http://schemas.openxmlformats.org/officeDocument/2006/relationships/hyperlink" Target="http://www.alcaldiabogota.gov.co/sisjur/normas/Norma1.jsp?i=34492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CO" dirty="0">
                <a:solidFill>
                  <a:schemeClr val="tx1"/>
                </a:solidFill>
              </a:rPr>
              <a:t>Redes de computadores y laboratorio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793574" y="3866626"/>
            <a:ext cx="6245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Christian Camilo Urcuqui </a:t>
            </a:r>
            <a:r>
              <a:rPr lang="en-US" sz="2200" b="1" dirty="0" err="1"/>
              <a:t>López</a:t>
            </a:r>
            <a:r>
              <a:rPr lang="en-US" sz="2200" b="1" dirty="0"/>
              <a:t>, MSc</a:t>
            </a:r>
          </a:p>
          <a:p>
            <a:r>
              <a:rPr lang="en-US" sz="2200" b="1" dirty="0"/>
              <a:t>	</a:t>
            </a:r>
            <a:endParaRPr lang="es-CO" sz="2200" b="1" dirty="0"/>
          </a:p>
        </p:txBody>
      </p:sp>
      <p:pic>
        <p:nvPicPr>
          <p:cNvPr id="10" name="Picture 2" descr="Resultado de imagen para icesi a otro niv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2200"/>
            <a:ext cx="24366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networks">
            <a:extLst>
              <a:ext uri="{FF2B5EF4-FFF2-40B4-BE49-F238E27FC236}">
                <a16:creationId xmlns:a16="http://schemas.microsoft.com/office/drawing/2014/main" id="{0438E3E5-6231-4A45-8D25-F211F0DDD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8088" y="5190067"/>
            <a:ext cx="2223911" cy="166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32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Gestión de memoria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smtClean="0"/>
              <a:t>ROM (Red </a:t>
            </a:r>
            <a:r>
              <a:rPr lang="es-CO" dirty="0" err="1" smtClean="0"/>
              <a:t>Only</a:t>
            </a:r>
            <a:r>
              <a:rPr lang="es-CO" dirty="0" smtClean="0"/>
              <a:t> </a:t>
            </a:r>
            <a:r>
              <a:rPr lang="es-CO" dirty="0" err="1" smtClean="0"/>
              <a:t>Memory</a:t>
            </a:r>
            <a:r>
              <a:rPr lang="es-CO" dirty="0" smtClean="0"/>
              <a:t>). </a:t>
            </a:r>
            <a:r>
              <a:rPr lang="es-CO" i="1" dirty="0" smtClean="0"/>
              <a:t>Firmware</a:t>
            </a:r>
            <a:r>
              <a:rPr lang="es-CO" dirty="0" smtClean="0"/>
              <a:t>. </a:t>
            </a:r>
          </a:p>
          <a:p>
            <a:r>
              <a:rPr lang="es-CO" dirty="0" smtClean="0"/>
              <a:t>RAM (</a:t>
            </a:r>
            <a:r>
              <a:rPr lang="es-CO" dirty="0" err="1" smtClean="0"/>
              <a:t>Random</a:t>
            </a:r>
            <a:r>
              <a:rPr lang="es-CO" dirty="0" smtClean="0"/>
              <a:t> Access </a:t>
            </a:r>
            <a:r>
              <a:rPr lang="es-CO" dirty="0" err="1" smtClean="0"/>
              <a:t>Memory</a:t>
            </a:r>
            <a:r>
              <a:rPr lang="es-CO" dirty="0" smtClean="0"/>
              <a:t>).</a:t>
            </a:r>
          </a:p>
          <a:p>
            <a:r>
              <a:rPr lang="es-CO" dirty="0" smtClean="0"/>
              <a:t>Memoria Secundaria.</a:t>
            </a:r>
          </a:p>
          <a:p>
            <a:r>
              <a:rPr lang="es-CO" dirty="0" smtClean="0"/>
              <a:t>Administrador de memoria del sistema operativo brinda memoria RAM a lo procesos, sus etapas son:</a:t>
            </a:r>
          </a:p>
          <a:p>
            <a:pPr lvl="1"/>
            <a:r>
              <a:rPr lang="es-CO" dirty="0" smtClean="0"/>
              <a:t>Solicitar memoria.</a:t>
            </a:r>
          </a:p>
          <a:p>
            <a:pPr lvl="1"/>
            <a:r>
              <a:rPr lang="es-CO" dirty="0" smtClean="0"/>
              <a:t>Liberar memoria.</a:t>
            </a:r>
          </a:p>
          <a:p>
            <a:pPr lvl="1"/>
            <a:r>
              <a:rPr lang="es-CO" dirty="0" smtClean="0"/>
              <a:t>Compartir memoria.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10</a:t>
            </a:fld>
            <a:endParaRPr lang="es-CO"/>
          </a:p>
        </p:txBody>
      </p:sp>
      <p:pic>
        <p:nvPicPr>
          <p:cNvPr id="1026" name="Picture 2" descr="Resultado de imagen para arquitectura de computadores cp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392" y="3695020"/>
            <a:ext cx="4487150" cy="270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6642041" y="6392684"/>
            <a:ext cx="3681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Diagrama de bloques de CPU [1]</a:t>
            </a:r>
            <a:endParaRPr lang="es-CO" dirty="0"/>
          </a:p>
        </p:txBody>
      </p:sp>
      <p:pic>
        <p:nvPicPr>
          <p:cNvPr id="8" name="Picture 2" descr="Resultado de imagen para icesi a otro nivel">
            <a:extLst>
              <a:ext uri="{FF2B5EF4-FFF2-40B4-BE49-F238E27FC236}">
                <a16:creationId xmlns:a16="http://schemas.microsoft.com/office/drawing/2014/main" id="{D7F490AC-5003-4CAB-99EE-50151E9B8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1436"/>
            <a:ext cx="24366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Procesos en software e interacción	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smtClean="0"/>
              <a:t>Tipos de procesos:</a:t>
            </a:r>
          </a:p>
          <a:p>
            <a:pPr lvl="1"/>
            <a:r>
              <a:rPr lang="es-CO" dirty="0" smtClean="0"/>
              <a:t>Independientes</a:t>
            </a:r>
          </a:p>
          <a:p>
            <a:pPr lvl="1"/>
            <a:r>
              <a:rPr lang="es-CO" dirty="0" smtClean="0"/>
              <a:t>Cooperantes</a:t>
            </a:r>
          </a:p>
          <a:p>
            <a:r>
              <a:rPr lang="es-CO" dirty="0" smtClean="0"/>
              <a:t>Ejecución de un programa </a:t>
            </a:r>
          </a:p>
          <a:p>
            <a:pPr marL="274320" lvl="1" indent="0">
              <a:buNone/>
            </a:pPr>
            <a:r>
              <a:rPr lang="es-CO" dirty="0"/>
              <a:t>La asignación de memoria se realiza de forma dinámica. </a:t>
            </a:r>
          </a:p>
          <a:p>
            <a:pPr marL="274320" lvl="1" indent="0">
              <a:buNone/>
            </a:pPr>
            <a:endParaRPr lang="es-CO" dirty="0" smtClean="0"/>
          </a:p>
          <a:p>
            <a:pPr lvl="1"/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11</a:t>
            </a:fld>
            <a:endParaRPr lang="es-CO"/>
          </a:p>
        </p:txBody>
      </p:sp>
      <p:pic>
        <p:nvPicPr>
          <p:cNvPr id="5" name="Picture 2" descr="Resultado de imagen para icesi a otro nivel">
            <a:extLst>
              <a:ext uri="{FF2B5EF4-FFF2-40B4-BE49-F238E27FC236}">
                <a16:creationId xmlns:a16="http://schemas.microsoft.com/office/drawing/2014/main" id="{D7F490AC-5003-4CAB-99EE-50151E9B8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1436"/>
            <a:ext cx="24366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90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Multihilos</a:t>
            </a:r>
            <a:r>
              <a:rPr lang="es-CO" dirty="0"/>
              <a:t>	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smtClean="0"/>
              <a:t>Multiprocesos / multitarea. </a:t>
            </a:r>
          </a:p>
          <a:p>
            <a:pPr lvl="1"/>
            <a:r>
              <a:rPr lang="es-CO" dirty="0" smtClean="0"/>
              <a:t>El OS los interrumpe sin consultar con él, o puede interrumpirlo cuando él éste dispuesto a ceder el control.</a:t>
            </a:r>
          </a:p>
          <a:p>
            <a:r>
              <a:rPr lang="es-CO" dirty="0" err="1" smtClean="0"/>
              <a:t>Multihilo</a:t>
            </a:r>
            <a:r>
              <a:rPr lang="es-CO" dirty="0" smtClean="0"/>
              <a:t>, permite que un programa haga varios simultáneamente. </a:t>
            </a:r>
          </a:p>
          <a:p>
            <a:r>
              <a:rPr lang="es-CO" dirty="0" smtClean="0"/>
              <a:t>La diferencia entre multiproceso y </a:t>
            </a:r>
            <a:r>
              <a:rPr lang="es-CO" dirty="0" err="1" smtClean="0"/>
              <a:t>multihilo</a:t>
            </a:r>
            <a:r>
              <a:rPr lang="es-CO" dirty="0" smtClean="0"/>
              <a:t> es en el conjunto de variables de variables que comparten. </a:t>
            </a:r>
            <a:endParaRPr lang="es-CO" dirty="0"/>
          </a:p>
          <a:p>
            <a:pPr lvl="1"/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12</a:t>
            </a:fld>
            <a:endParaRPr lang="es-CO"/>
          </a:p>
        </p:txBody>
      </p:sp>
      <p:pic>
        <p:nvPicPr>
          <p:cNvPr id="5" name="Picture 2" descr="Resultado de imagen para icesi a otro nivel">
            <a:extLst>
              <a:ext uri="{FF2B5EF4-FFF2-40B4-BE49-F238E27FC236}">
                <a16:creationId xmlns:a16="http://schemas.microsoft.com/office/drawing/2014/main" id="{D7F490AC-5003-4CAB-99EE-50151E9B8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1436"/>
            <a:ext cx="24366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66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Multihilos</a:t>
            </a:r>
            <a:r>
              <a:rPr lang="es-CO" dirty="0" smtClean="0"/>
              <a:t> en java	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CO" dirty="0" smtClean="0"/>
              <a:t>Mecanismos para crear hilos en Java:</a:t>
            </a:r>
          </a:p>
          <a:p>
            <a:pPr lvl="1"/>
            <a:r>
              <a:rPr lang="es-CO" dirty="0" err="1"/>
              <a:t>j</a:t>
            </a:r>
            <a:r>
              <a:rPr lang="es-CO" dirty="0" err="1" smtClean="0"/>
              <a:t>ava.lang.Thread</a:t>
            </a:r>
            <a:endParaRPr lang="es-CO" dirty="0" smtClean="0"/>
          </a:p>
          <a:p>
            <a:pPr lvl="1"/>
            <a:r>
              <a:rPr lang="es-CO" dirty="0" err="1" smtClean="0"/>
              <a:t>java.lang.Runnable</a:t>
            </a:r>
            <a:endParaRPr lang="es-CO" dirty="0" smtClean="0"/>
          </a:p>
          <a:p>
            <a:r>
              <a:rPr lang="es-CO" dirty="0" smtClean="0"/>
              <a:t>La clase </a:t>
            </a:r>
            <a:r>
              <a:rPr lang="es-CO" dirty="0" err="1" smtClean="0"/>
              <a:t>Thread</a:t>
            </a:r>
            <a:endParaRPr lang="es-CO" dirty="0" smtClean="0"/>
          </a:p>
          <a:p>
            <a:pPr lvl="1"/>
            <a:r>
              <a:rPr lang="es-CO" dirty="0" smtClean="0"/>
              <a:t>Constructores	</a:t>
            </a:r>
          </a:p>
          <a:p>
            <a:pPr lvl="2"/>
            <a:r>
              <a:rPr lang="es-CO" dirty="0" err="1" smtClean="0"/>
              <a:t>Thread</a:t>
            </a:r>
            <a:r>
              <a:rPr lang="es-CO" dirty="0" smtClean="0"/>
              <a:t>()</a:t>
            </a:r>
          </a:p>
          <a:p>
            <a:pPr lvl="2"/>
            <a:r>
              <a:rPr lang="es-CO" dirty="0" err="1" smtClean="0"/>
              <a:t>Thread</a:t>
            </a:r>
            <a:r>
              <a:rPr lang="es-CO" dirty="0" smtClean="0"/>
              <a:t>(</a:t>
            </a:r>
            <a:r>
              <a:rPr lang="es-CO" dirty="0" err="1" smtClean="0"/>
              <a:t>string</a:t>
            </a:r>
            <a:r>
              <a:rPr lang="es-CO" dirty="0" smtClean="0"/>
              <a:t> nombre)</a:t>
            </a:r>
          </a:p>
          <a:p>
            <a:pPr lvl="2"/>
            <a:r>
              <a:rPr lang="es-CO" dirty="0" err="1" smtClean="0"/>
              <a:t>Thread</a:t>
            </a:r>
            <a:r>
              <a:rPr lang="es-CO" dirty="0" smtClean="0"/>
              <a:t>(</a:t>
            </a:r>
            <a:r>
              <a:rPr lang="es-CO" dirty="0" err="1" smtClean="0"/>
              <a:t>Runnable</a:t>
            </a:r>
            <a:r>
              <a:rPr lang="es-CO" dirty="0" smtClean="0"/>
              <a:t> objetivo)</a:t>
            </a:r>
          </a:p>
          <a:p>
            <a:pPr lvl="2"/>
            <a:r>
              <a:rPr lang="es-CO" dirty="0" err="1" smtClean="0"/>
              <a:t>Thread</a:t>
            </a:r>
            <a:r>
              <a:rPr lang="es-CO" dirty="0" smtClean="0"/>
              <a:t>(</a:t>
            </a:r>
            <a:r>
              <a:rPr lang="es-CO" dirty="0" err="1" smtClean="0"/>
              <a:t>Runnable</a:t>
            </a:r>
            <a:r>
              <a:rPr lang="es-CO" dirty="0" smtClean="0"/>
              <a:t> objetivo, </a:t>
            </a:r>
            <a:r>
              <a:rPr lang="es-CO" dirty="0" err="1" smtClean="0"/>
              <a:t>String</a:t>
            </a:r>
            <a:r>
              <a:rPr lang="es-CO" dirty="0" smtClean="0"/>
              <a:t> nombre)</a:t>
            </a:r>
          </a:p>
          <a:p>
            <a:pPr lvl="1"/>
            <a:r>
              <a:rPr lang="es-CO" dirty="0" smtClean="0"/>
              <a:t>Métodos</a:t>
            </a:r>
          </a:p>
          <a:p>
            <a:pPr lvl="2"/>
            <a:r>
              <a:rPr lang="es-CO" dirty="0" err="1" smtClean="0"/>
              <a:t>void</a:t>
            </a:r>
            <a:r>
              <a:rPr lang="es-CO" dirty="0" smtClean="0"/>
              <a:t> run(). Es el método que contiene la lógica del hilo.</a:t>
            </a:r>
          </a:p>
          <a:p>
            <a:pPr lvl="2"/>
            <a:r>
              <a:rPr lang="es-CO" dirty="0" err="1" smtClean="0"/>
              <a:t>void</a:t>
            </a:r>
            <a:r>
              <a:rPr lang="es-CO" dirty="0" smtClean="0"/>
              <a:t> </a:t>
            </a:r>
            <a:r>
              <a:rPr lang="es-CO" dirty="0" err="1" smtClean="0"/>
              <a:t>start</a:t>
            </a:r>
            <a:r>
              <a:rPr lang="es-CO" dirty="0" smtClean="0"/>
              <a:t>(). Inicia al hilo e invoca al método run()</a:t>
            </a:r>
          </a:p>
          <a:p>
            <a:pPr lvl="2"/>
            <a:r>
              <a:rPr lang="es-CO" dirty="0" err="1" smtClean="0"/>
              <a:t>static</a:t>
            </a:r>
            <a:r>
              <a:rPr lang="es-CO" dirty="0" smtClean="0"/>
              <a:t> </a:t>
            </a:r>
            <a:r>
              <a:rPr lang="es-CO" dirty="0" err="1" smtClean="0"/>
              <a:t>void</a:t>
            </a:r>
            <a:r>
              <a:rPr lang="es-CO" dirty="0" smtClean="0"/>
              <a:t> </a:t>
            </a:r>
            <a:r>
              <a:rPr lang="es-CO" dirty="0" err="1" smtClean="0"/>
              <a:t>sleep</a:t>
            </a:r>
            <a:r>
              <a:rPr lang="es-CO" dirty="0" smtClean="0"/>
              <a:t>(</a:t>
            </a:r>
            <a:r>
              <a:rPr lang="es-CO" dirty="0" err="1" smtClean="0"/>
              <a:t>long</a:t>
            </a:r>
            <a:r>
              <a:rPr lang="es-CO" dirty="0" smtClean="0"/>
              <a:t> </a:t>
            </a:r>
            <a:r>
              <a:rPr lang="es-CO" dirty="0" err="1" smtClean="0"/>
              <a:t>milisengundos</a:t>
            </a:r>
            <a:r>
              <a:rPr lang="es-CO" dirty="0" smtClean="0"/>
              <a:t>)</a:t>
            </a:r>
          </a:p>
          <a:p>
            <a:pPr lvl="2"/>
            <a:r>
              <a:rPr lang="es-CO" dirty="0" err="1" smtClean="0"/>
              <a:t>boolean</a:t>
            </a:r>
            <a:r>
              <a:rPr lang="es-CO" dirty="0" smtClean="0"/>
              <a:t> </a:t>
            </a:r>
            <a:r>
              <a:rPr lang="es-CO" dirty="0" err="1" smtClean="0"/>
              <a:t>isAlive</a:t>
            </a:r>
            <a:r>
              <a:rPr lang="es-CO" dirty="0" smtClean="0"/>
              <a:t>(). Retorna true si ha sido llamado el método </a:t>
            </a:r>
            <a:r>
              <a:rPr lang="es-CO" dirty="0" err="1" smtClean="0"/>
              <a:t>start</a:t>
            </a:r>
            <a:r>
              <a:rPr lang="es-CO" dirty="0" smtClean="0"/>
              <a:t>() y aún esta en ejecución.</a:t>
            </a:r>
          </a:p>
          <a:p>
            <a:pPr lvl="2"/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13</a:t>
            </a:fld>
            <a:endParaRPr lang="es-CO"/>
          </a:p>
        </p:txBody>
      </p:sp>
      <p:pic>
        <p:nvPicPr>
          <p:cNvPr id="5" name="Picture 2" descr="Resultado de imagen para icesi a otro nivel">
            <a:extLst>
              <a:ext uri="{FF2B5EF4-FFF2-40B4-BE49-F238E27FC236}">
                <a16:creationId xmlns:a16="http://schemas.microsoft.com/office/drawing/2014/main" id="{D7F490AC-5003-4CAB-99EE-50151E9B8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1436"/>
            <a:ext cx="24366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49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Multihilos</a:t>
            </a:r>
            <a:r>
              <a:rPr lang="es-CO" dirty="0"/>
              <a:t> en java	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s-CO" dirty="0"/>
              <a:t>final </a:t>
            </a:r>
            <a:r>
              <a:rPr lang="es-CO" dirty="0" err="1"/>
              <a:t>void</a:t>
            </a:r>
            <a:r>
              <a:rPr lang="es-CO" dirty="0"/>
              <a:t> </a:t>
            </a:r>
            <a:r>
              <a:rPr lang="es-CO" dirty="0" err="1"/>
              <a:t>join</a:t>
            </a:r>
            <a:r>
              <a:rPr lang="es-CO" dirty="0"/>
              <a:t>(). Espera que un hilo cese de estar vivo. Espera el hilo de la clase donde se llama el método </a:t>
            </a:r>
            <a:r>
              <a:rPr lang="es-CO" dirty="0" err="1"/>
              <a:t>join</a:t>
            </a:r>
            <a:r>
              <a:rPr lang="es-CO" dirty="0"/>
              <a:t>().</a:t>
            </a:r>
          </a:p>
          <a:p>
            <a:pPr lvl="2"/>
            <a:r>
              <a:rPr lang="es-CO" dirty="0" err="1"/>
              <a:t>void</a:t>
            </a:r>
            <a:r>
              <a:rPr lang="es-CO" dirty="0"/>
              <a:t> </a:t>
            </a:r>
            <a:r>
              <a:rPr lang="es-CO" dirty="0" err="1"/>
              <a:t>interrupt</a:t>
            </a:r>
            <a:r>
              <a:rPr lang="es-CO" dirty="0"/>
              <a:t>(). Envía un requerimiento de interrupción</a:t>
            </a:r>
            <a:r>
              <a:rPr lang="es-CO" dirty="0" smtClean="0"/>
              <a:t>.</a:t>
            </a:r>
          </a:p>
          <a:p>
            <a:pPr lvl="2"/>
            <a:r>
              <a:rPr lang="es-CO" dirty="0" err="1" smtClean="0"/>
              <a:t>void</a:t>
            </a:r>
            <a:r>
              <a:rPr lang="es-CO" dirty="0" smtClean="0"/>
              <a:t> </a:t>
            </a:r>
            <a:r>
              <a:rPr lang="es-CO" dirty="0" err="1" smtClean="0"/>
              <a:t>setPriority</a:t>
            </a:r>
            <a:r>
              <a:rPr lang="es-CO" dirty="0" smtClean="0"/>
              <a:t>(</a:t>
            </a:r>
            <a:r>
              <a:rPr lang="es-CO" dirty="0" err="1" smtClean="0"/>
              <a:t>int</a:t>
            </a:r>
            <a:r>
              <a:rPr lang="es-CO" dirty="0" smtClean="0"/>
              <a:t> </a:t>
            </a:r>
            <a:r>
              <a:rPr lang="es-CO" dirty="0" err="1" smtClean="0"/>
              <a:t>nuevaPrioridad</a:t>
            </a:r>
            <a:r>
              <a:rPr lang="es-CO" dirty="0" smtClean="0"/>
              <a:t>)</a:t>
            </a:r>
          </a:p>
          <a:p>
            <a:pPr lvl="3"/>
            <a:r>
              <a:rPr lang="es-CO" dirty="0" err="1" smtClean="0"/>
              <a:t>static</a:t>
            </a:r>
            <a:r>
              <a:rPr lang="es-CO" dirty="0" smtClean="0"/>
              <a:t> </a:t>
            </a:r>
            <a:r>
              <a:rPr lang="es-CO" dirty="0" err="1" smtClean="0"/>
              <a:t>int</a:t>
            </a:r>
            <a:r>
              <a:rPr lang="es-CO" dirty="0" smtClean="0"/>
              <a:t> MIN_PRIORITY. El valor de la constante es 1.</a:t>
            </a:r>
          </a:p>
          <a:p>
            <a:pPr lvl="3"/>
            <a:r>
              <a:rPr lang="es-CO" dirty="0" err="1" smtClean="0"/>
              <a:t>static</a:t>
            </a:r>
            <a:r>
              <a:rPr lang="es-CO" dirty="0" smtClean="0"/>
              <a:t> </a:t>
            </a:r>
            <a:r>
              <a:rPr lang="es-CO" dirty="0" err="1" smtClean="0"/>
              <a:t>int</a:t>
            </a:r>
            <a:r>
              <a:rPr lang="es-CO" dirty="0" smtClean="0"/>
              <a:t> NORM_PRIORITY.</a:t>
            </a:r>
          </a:p>
          <a:p>
            <a:pPr lvl="3"/>
            <a:r>
              <a:rPr lang="es-CO" dirty="0" err="1" smtClean="0"/>
              <a:t>static</a:t>
            </a:r>
            <a:r>
              <a:rPr lang="es-CO" dirty="0" smtClean="0"/>
              <a:t> </a:t>
            </a:r>
            <a:r>
              <a:rPr lang="es-CO" dirty="0" err="1" smtClean="0"/>
              <a:t>int</a:t>
            </a:r>
            <a:r>
              <a:rPr lang="es-CO" dirty="0" smtClean="0"/>
              <a:t> MAX_PRIORITY. El máximo es de 10.</a:t>
            </a:r>
          </a:p>
          <a:p>
            <a:pPr marL="0" indent="0">
              <a:buNone/>
            </a:pP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14</a:t>
            </a:fld>
            <a:endParaRPr lang="es-CO"/>
          </a:p>
        </p:txBody>
      </p:sp>
      <p:pic>
        <p:nvPicPr>
          <p:cNvPr id="5" name="Picture 2" descr="Resultado de imagen para icesi a otro nivel">
            <a:extLst>
              <a:ext uri="{FF2B5EF4-FFF2-40B4-BE49-F238E27FC236}">
                <a16:creationId xmlns:a16="http://schemas.microsoft.com/office/drawing/2014/main" id="{D7F490AC-5003-4CAB-99EE-50151E9B8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1436"/>
            <a:ext cx="24366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585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Multihilos</a:t>
            </a:r>
            <a:r>
              <a:rPr lang="es-CO" dirty="0"/>
              <a:t> en java	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smtClean="0"/>
              <a:t>La interfaz </a:t>
            </a:r>
            <a:r>
              <a:rPr lang="es-CO" dirty="0" err="1" smtClean="0"/>
              <a:t>Runnable</a:t>
            </a:r>
            <a:r>
              <a:rPr lang="es-CO" dirty="0" smtClean="0"/>
              <a:t> </a:t>
            </a:r>
          </a:p>
          <a:p>
            <a:pPr lvl="1"/>
            <a:r>
              <a:rPr lang="es-CO" dirty="0" smtClean="0"/>
              <a:t>Solo nos da la opción de implementar el método run() como abstracto. </a:t>
            </a:r>
          </a:p>
          <a:p>
            <a:pPr lvl="1"/>
            <a:r>
              <a:rPr lang="es-CO" dirty="0" smtClean="0"/>
              <a:t>Es necesario incluir el objeto </a:t>
            </a:r>
            <a:r>
              <a:rPr lang="es-CO" dirty="0" err="1" smtClean="0"/>
              <a:t>Runnable</a:t>
            </a:r>
            <a:r>
              <a:rPr lang="es-CO" dirty="0" smtClean="0"/>
              <a:t> dentro de una instancia de la clase </a:t>
            </a:r>
            <a:r>
              <a:rPr lang="es-CO" dirty="0" err="1" smtClean="0"/>
              <a:t>Thread</a:t>
            </a:r>
            <a:endParaRPr lang="es-CO" dirty="0" smtClean="0"/>
          </a:p>
          <a:p>
            <a:pPr marL="548640" lvl="2" indent="0" algn="ctr">
              <a:buNone/>
            </a:pPr>
            <a:r>
              <a:rPr lang="es-CO" dirty="0" err="1" smtClean="0"/>
              <a:t>class</a:t>
            </a:r>
            <a:r>
              <a:rPr lang="es-CO" dirty="0" smtClean="0"/>
              <a:t> Hilo2 </a:t>
            </a:r>
            <a:r>
              <a:rPr lang="es-CO" dirty="0" err="1" smtClean="0"/>
              <a:t>implements</a:t>
            </a:r>
            <a:r>
              <a:rPr lang="es-CO" dirty="0" smtClean="0"/>
              <a:t> </a:t>
            </a:r>
            <a:r>
              <a:rPr lang="es-CO" dirty="0" err="1" smtClean="0"/>
              <a:t>Runnable</a:t>
            </a:r>
            <a:r>
              <a:rPr lang="es-CO" dirty="0" smtClean="0"/>
              <a:t>{</a:t>
            </a:r>
          </a:p>
          <a:p>
            <a:pPr marL="548640" lvl="2" indent="0" algn="ctr">
              <a:buNone/>
            </a:pPr>
            <a:r>
              <a:rPr lang="es-CO" dirty="0" err="1" smtClean="0"/>
              <a:t>public</a:t>
            </a:r>
            <a:r>
              <a:rPr lang="es-CO" dirty="0" smtClean="0"/>
              <a:t> </a:t>
            </a:r>
            <a:r>
              <a:rPr lang="es-CO" dirty="0" err="1" smtClean="0"/>
              <a:t>void</a:t>
            </a:r>
            <a:r>
              <a:rPr lang="es-CO" dirty="0" smtClean="0"/>
              <a:t> run(){}</a:t>
            </a:r>
          </a:p>
          <a:p>
            <a:pPr marL="548640" lvl="2" indent="0" algn="ctr">
              <a:buNone/>
            </a:pPr>
            <a:r>
              <a:rPr lang="es-CO" dirty="0"/>
              <a:t>}</a:t>
            </a:r>
            <a:endParaRPr lang="es-CO" dirty="0" smtClean="0"/>
          </a:p>
          <a:p>
            <a:pPr marL="548640" lvl="2" indent="0" algn="ctr">
              <a:buNone/>
            </a:pPr>
            <a:endParaRPr lang="es-CO" dirty="0" smtClean="0"/>
          </a:p>
          <a:p>
            <a:pPr marL="548640" lvl="2" indent="0" algn="ctr">
              <a:buNone/>
            </a:pPr>
            <a:r>
              <a:rPr lang="es-CO" dirty="0" err="1" smtClean="0"/>
              <a:t>Thread</a:t>
            </a:r>
            <a:r>
              <a:rPr lang="es-CO" dirty="0" smtClean="0"/>
              <a:t> </a:t>
            </a:r>
            <a:r>
              <a:rPr lang="es-CO" dirty="0" err="1" smtClean="0"/>
              <a:t>hiloContenedor</a:t>
            </a:r>
            <a:r>
              <a:rPr lang="es-CO" dirty="0" smtClean="0"/>
              <a:t> = new </a:t>
            </a:r>
            <a:r>
              <a:rPr lang="es-CO" dirty="0" err="1" smtClean="0"/>
              <a:t>Thread</a:t>
            </a:r>
            <a:r>
              <a:rPr lang="es-CO" dirty="0" smtClean="0"/>
              <a:t> (new Hilo2());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15</a:t>
            </a:fld>
            <a:endParaRPr lang="es-CO"/>
          </a:p>
        </p:txBody>
      </p:sp>
      <p:pic>
        <p:nvPicPr>
          <p:cNvPr id="5" name="Picture 2" descr="Resultado de imagen para icesi a otro nivel">
            <a:extLst>
              <a:ext uri="{FF2B5EF4-FFF2-40B4-BE49-F238E27FC236}">
                <a16:creationId xmlns:a16="http://schemas.microsoft.com/office/drawing/2014/main" id="{D7F490AC-5003-4CAB-99EE-50151E9B8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1436"/>
            <a:ext cx="24366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2682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Lecturas</a:t>
            </a:r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4276669"/>
              </p:ext>
            </p:extLst>
          </p:nvPr>
        </p:nvGraphicFramePr>
        <p:xfrm>
          <a:off x="1069975" y="2398436"/>
          <a:ext cx="10058400" cy="3500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38939">
                  <a:extLst>
                    <a:ext uri="{9D8B030D-6E8A-4147-A177-3AD203B41FA5}">
                      <a16:colId xmlns:a16="http://schemas.microsoft.com/office/drawing/2014/main" val="1869336091"/>
                    </a:ext>
                  </a:extLst>
                </a:gridCol>
                <a:gridCol w="5119461">
                  <a:extLst>
                    <a:ext uri="{9D8B030D-6E8A-4147-A177-3AD203B41FA5}">
                      <a16:colId xmlns:a16="http://schemas.microsoft.com/office/drawing/2014/main" val="1297609366"/>
                    </a:ext>
                  </a:extLst>
                </a:gridCol>
              </a:tblGrid>
              <a:tr h="427326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 dirty="0">
                          <a:effectLst/>
                        </a:rPr>
                        <a:t>Material utilizado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497" marR="7497" marT="74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u="none" strike="noStrike" dirty="0">
                          <a:effectLst/>
                        </a:rPr>
                        <a:t>1. Arboleda, L. (2012). Programación en Red con Java. </a:t>
                      </a:r>
                      <a:endParaRPr lang="es-MX" sz="14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497" marR="7497" marT="749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9038418"/>
                  </a:ext>
                </a:extLst>
              </a:tr>
              <a:tr h="427326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 dirty="0">
                          <a:effectLst/>
                        </a:rPr>
                        <a:t>2. Harold, E. (2004). Java </a:t>
                      </a:r>
                      <a:r>
                        <a:rPr lang="es-CO" sz="1400" u="none" strike="noStrike" dirty="0" err="1">
                          <a:effectLst/>
                        </a:rPr>
                        <a:t>network</a:t>
                      </a:r>
                      <a:r>
                        <a:rPr lang="es-CO" sz="1400" u="none" strike="noStrike" dirty="0">
                          <a:effectLst/>
                        </a:rPr>
                        <a:t> </a:t>
                      </a:r>
                      <a:r>
                        <a:rPr lang="es-CO" sz="1400" u="none" strike="noStrike" dirty="0" err="1">
                          <a:effectLst/>
                        </a:rPr>
                        <a:t>programming</a:t>
                      </a:r>
                      <a:r>
                        <a:rPr lang="es-CO" sz="1400" u="none" strike="noStrike" dirty="0">
                          <a:effectLst/>
                        </a:rPr>
                        <a:t>. " </a:t>
                      </a:r>
                      <a:r>
                        <a:rPr lang="es-CO" sz="1400" u="none" strike="noStrike" dirty="0" err="1">
                          <a:effectLst/>
                        </a:rPr>
                        <a:t>O'Reilly</a:t>
                      </a:r>
                      <a:r>
                        <a:rPr lang="es-CO" sz="1400" u="none" strike="noStrike" dirty="0">
                          <a:effectLst/>
                        </a:rPr>
                        <a:t> Media, Inc.".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497" marR="7497" marT="749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57717239"/>
                  </a:ext>
                </a:extLst>
              </a:tr>
              <a:tr h="427326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u="none" strike="noStrike" dirty="0">
                          <a:effectLst/>
                        </a:rPr>
                        <a:t>3. </a:t>
                      </a:r>
                      <a:r>
                        <a:rPr lang="es-MX" sz="1400" u="none" strike="noStrike" dirty="0" err="1">
                          <a:effectLst/>
                        </a:rPr>
                        <a:t>Tanenbaum</a:t>
                      </a:r>
                      <a:r>
                        <a:rPr lang="es-MX" sz="1400" u="none" strike="noStrike" dirty="0">
                          <a:effectLst/>
                        </a:rPr>
                        <a:t>, A. S. (2003). Redes de computadoras. Pearson educación.</a:t>
                      </a:r>
                      <a:endParaRPr lang="es-MX" sz="14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497" marR="7497" marT="749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53287108"/>
                  </a:ext>
                </a:extLst>
              </a:tr>
              <a:tr h="217411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497" marR="7497" marT="749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96604994"/>
                  </a:ext>
                </a:extLst>
              </a:tr>
              <a:tr h="217411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497" marR="7497" marT="749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691201"/>
                  </a:ext>
                </a:extLst>
              </a:tr>
              <a:tr h="427326">
                <a:tc rowSpan="3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u="none" strike="noStrike" dirty="0" smtClean="0">
                          <a:effectLst/>
                        </a:rPr>
                        <a:t>Actividades DESPUÉS clase - jueves</a:t>
                      </a:r>
                      <a:endParaRPr lang="es-CO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  <a:p>
                      <a:pPr algn="ctr" fontAlgn="ctr"/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497" marR="7497" marT="74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u="none" strike="noStrike" dirty="0" smtClean="0">
                          <a:effectLst/>
                        </a:rPr>
                        <a:t>A1. Leer del libro 1 las páginas 107-126</a:t>
                      </a:r>
                      <a:endParaRPr lang="es-MX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  <a:p>
                      <a:pPr algn="l" fontAlgn="b"/>
                      <a:endParaRPr lang="es-CO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97" marR="7497" marT="749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85538110"/>
                  </a:ext>
                </a:extLst>
              </a:tr>
              <a:tr h="427326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MX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97" marR="7497" marT="749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141940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497" marR="7497" marT="749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90375216"/>
                  </a:ext>
                </a:extLst>
              </a:tr>
              <a:tr h="206469">
                <a:tc rowSpan="4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u="none" strike="noStrike" dirty="0">
                          <a:effectLst/>
                        </a:rPr>
                        <a:t>Actividades DESPUÉS clase - viernes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  <a:p>
                      <a:pPr algn="ctr" fontAlgn="ctr"/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497" marR="7497" marT="74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873964"/>
                  </a:ext>
                </a:extLst>
              </a:tr>
              <a:tr h="217411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u="none" strike="noStrike" dirty="0" smtClean="0">
                          <a:effectLst/>
                        </a:rPr>
                        <a:t>A2. Del libro 3 leer de la sección 4.8.1 hasta la 4.8.5</a:t>
                      </a:r>
                      <a:endParaRPr lang="es-MX" sz="14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497" marR="7497" marT="749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03325261"/>
                  </a:ext>
                </a:extLst>
              </a:tr>
              <a:tr h="217411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CO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97" marR="7497" marT="749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52333118"/>
                  </a:ext>
                </a:extLst>
              </a:tr>
              <a:tr h="217411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497" marR="7497" marT="749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4214324"/>
                  </a:ext>
                </a:extLst>
              </a:tr>
            </a:tbl>
          </a:graphicData>
        </a:graphic>
      </p:graphicFrame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16</a:t>
            </a:fld>
            <a:endParaRPr lang="es-CO"/>
          </a:p>
        </p:txBody>
      </p:sp>
      <p:pic>
        <p:nvPicPr>
          <p:cNvPr id="6" name="Picture 2" descr="Resultado de imagen para icesi a otro nivel">
            <a:extLst>
              <a:ext uri="{FF2B5EF4-FFF2-40B4-BE49-F238E27FC236}">
                <a16:creationId xmlns:a16="http://schemas.microsoft.com/office/drawing/2014/main" id="{D7F490AC-5003-4CAB-99EE-50151E9B8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1436"/>
            <a:ext cx="24366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5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Competencias, próxima clase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Aplicar las clases y métodos de la API de Java para el desarrollo de </a:t>
            </a:r>
            <a:r>
              <a:rPr lang="es-MX" dirty="0" err="1" smtClean="0"/>
              <a:t>multihilos</a:t>
            </a:r>
            <a:r>
              <a:rPr lang="es-MX" dirty="0" smtClean="0"/>
              <a:t> (jueves)</a:t>
            </a:r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17</a:t>
            </a:fld>
            <a:endParaRPr lang="es-CO"/>
          </a:p>
        </p:txBody>
      </p:sp>
      <p:pic>
        <p:nvPicPr>
          <p:cNvPr id="5" name="Picture 2" descr="Resultado de imagen para icesi a otro nivel">
            <a:extLst>
              <a:ext uri="{FF2B5EF4-FFF2-40B4-BE49-F238E27FC236}">
                <a16:creationId xmlns:a16="http://schemas.microsoft.com/office/drawing/2014/main" id="{D7F490AC-5003-4CAB-99EE-50151E9B8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1436"/>
            <a:ext cx="24366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39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Referencias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CO" dirty="0">
                <a:hlinkClick r:id="rId2"/>
              </a:rPr>
              <a:t>https://</a:t>
            </a:r>
            <a:r>
              <a:rPr lang="es-CO" dirty="0" smtClean="0">
                <a:hlinkClick r:id="rId2"/>
              </a:rPr>
              <a:t>arquitecturaecci.files.wordpress.com/2011/02/diagrama-bloques-de-cpu.jpg</a:t>
            </a:r>
            <a:endParaRPr lang="es-CO" dirty="0" smtClean="0"/>
          </a:p>
          <a:p>
            <a:pPr marL="457200" indent="-457200">
              <a:buFont typeface="+mj-lt"/>
              <a:buAutoNum type="arabicPeriod"/>
            </a:pPr>
            <a:r>
              <a:rPr lang="es-CO" dirty="0"/>
              <a:t>https://www.gannett-cdn.com/-mm-/ee391ab73bef22fed8dca3c6af171e0a7102a51f/r=500x374/local/-/media/2016/10/04/Rochester/wp-ROC-RocNext-10744-Security-is-like-an-onion1.jpg</a:t>
            </a:r>
            <a:endParaRPr lang="es-CO" dirty="0" smtClean="0"/>
          </a:p>
          <a:p>
            <a:pPr marL="457200" indent="-457200">
              <a:buFont typeface="+mj-lt"/>
              <a:buAutoNum type="arabicPeriod"/>
            </a:pPr>
            <a:r>
              <a:rPr lang="es-CO" dirty="0"/>
              <a:t>https://infosegur.files.wordpress.com/2013/11/unidad-1.jpg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18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29084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D14CA-E3AF-4B30-96FC-2AA9FCD07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Bibliografía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3342C9-5EBD-4F39-A3B3-D54429BF6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2</a:t>
            </a:fld>
            <a:endParaRPr lang="es-C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8D8DEF-F408-496B-AB25-B605DA9B8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52" y="2093975"/>
            <a:ext cx="2765976" cy="35730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B6C592-A4FB-4E95-8360-68412973F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039" y="2093974"/>
            <a:ext cx="2746807" cy="3573047"/>
          </a:xfrm>
          <a:prstGeom prst="rect">
            <a:avLst/>
          </a:prstGeom>
        </p:spPr>
      </p:pic>
      <p:pic>
        <p:nvPicPr>
          <p:cNvPr id="3074" name="Picture 2" descr="Java network programming">
            <a:extLst>
              <a:ext uri="{FF2B5EF4-FFF2-40B4-BE49-F238E27FC236}">
                <a16:creationId xmlns:a16="http://schemas.microsoft.com/office/drawing/2014/main" id="{6AF1C95D-F84F-4FEA-A0AB-07CC6FE90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93974"/>
            <a:ext cx="2746807" cy="361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eveloping Java web services">
            <a:extLst>
              <a:ext uri="{FF2B5EF4-FFF2-40B4-BE49-F238E27FC236}">
                <a16:creationId xmlns:a16="http://schemas.microsoft.com/office/drawing/2014/main" id="{77AB0B8F-1AC6-4704-B9C8-DBBE896FF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914" y="2093974"/>
            <a:ext cx="2908294" cy="357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sultado de imagen para icesi a otro nive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2200"/>
            <a:ext cx="24366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21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3</a:t>
            </a:fld>
            <a:endParaRPr lang="es-CO"/>
          </a:p>
        </p:txBody>
      </p:sp>
      <p:pic>
        <p:nvPicPr>
          <p:cNvPr id="5" name="Picture 2" descr="Resultado de imagen para icesi a otro niv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2200"/>
            <a:ext cx="24366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esultado de imagen para jedi white h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5" y="2028825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Resultado de imagen para dark si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1944687"/>
            <a:ext cx="5734050" cy="359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26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Ciberseguridad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endParaRPr lang="es-CO" dirty="0" smtClean="0"/>
          </a:p>
          <a:p>
            <a:endParaRPr lang="es-CO" dirty="0"/>
          </a:p>
          <a:p>
            <a:endParaRPr lang="es-CO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4</a:t>
            </a:fld>
            <a:endParaRPr lang="es-CO"/>
          </a:p>
        </p:txBody>
      </p:sp>
      <p:pic>
        <p:nvPicPr>
          <p:cNvPr id="6" name="Picture 2" descr="Resultado de imagen para cybersecurity on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141" y="2093976"/>
            <a:ext cx="5246028" cy="392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749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Seguridad de la información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Seguridad de la información – ISO 27001, define activo de información los datos que tienen valor para una empresa</a:t>
            </a:r>
          </a:p>
          <a:p>
            <a:endParaRPr lang="es-CO" dirty="0"/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5</a:t>
            </a:fld>
            <a:endParaRPr lang="es-CO"/>
          </a:p>
        </p:txBody>
      </p:sp>
      <p:pic>
        <p:nvPicPr>
          <p:cNvPr id="3074" name="Picture 2" descr="Resultado de imagen para seguridad de la informacion triangul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728" y="2746176"/>
            <a:ext cx="3706640" cy="322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326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6</a:t>
            </a:fld>
            <a:endParaRPr lang="es-CO"/>
          </a:p>
        </p:txBody>
      </p:sp>
      <p:pic>
        <p:nvPicPr>
          <p:cNvPr id="5" name="Picture 2" descr="Resultado de imagen para hacker in jail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487" y="2241804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630E5BA-3778-408C-81A9-EEC841EDD544}"/>
              </a:ext>
            </a:extLst>
          </p:cNvPr>
          <p:cNvSpPr txBox="1"/>
          <p:nvPr/>
        </p:nvSpPr>
        <p:spPr>
          <a:xfrm>
            <a:off x="6880487" y="2035320"/>
            <a:ext cx="4507320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000" b="1" dirty="0">
                <a:latin typeface="Berlin Sans FB Demi" panose="020E0802020502020306" pitchFamily="34" charset="0"/>
              </a:rPr>
              <a:t>Ley 1273 de 2009</a:t>
            </a:r>
          </a:p>
          <a:p>
            <a:endParaRPr lang="es-CO" sz="2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r>
              <a:rPr lang="es-CO" sz="25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4"/>
              </a:rPr>
              <a:t>http://</a:t>
            </a:r>
            <a:r>
              <a:rPr lang="es-CO" sz="2500" b="1" dirty="0" smtClean="0">
                <a:solidFill>
                  <a:schemeClr val="bg1"/>
                </a:solidFill>
                <a:latin typeface="Berlin Sans FB Demi" panose="020E0802020502020306" pitchFamily="34" charset="0"/>
                <a:hlinkClick r:id="rId4"/>
              </a:rPr>
              <a:t>www.alcaldiabogota.gov.co/sisjur/normas/Norma1.jsp?i=34492</a:t>
            </a:r>
            <a:endParaRPr lang="es-CO" sz="2500" b="1" dirty="0" smtClean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endParaRPr lang="es-CO" sz="2500" b="1" dirty="0">
              <a:latin typeface="Berlin Sans FB Demi" panose="020E0802020502020306" pitchFamily="34" charset="0"/>
              <a:hlinkClick r:id="rId5"/>
            </a:endParaRPr>
          </a:p>
          <a:p>
            <a:r>
              <a:rPr lang="es-CO" sz="2500" b="1" dirty="0">
                <a:latin typeface="Berlin Sans FB Demi" panose="020E0802020502020306" pitchFamily="34" charset="0"/>
                <a:hlinkClick r:id="rId5"/>
              </a:rPr>
              <a:t>http://caracol.com.co/descargables/2018/07/31/498873afe47e57076f16a4bc971f476a.pdf?int=masinfo</a:t>
            </a:r>
            <a:endParaRPr lang="es-CO" sz="2500" b="1" dirty="0">
              <a:latin typeface="Berlin Sans FB Demi" panose="020E0802020502020306" pitchFamily="34" charset="0"/>
            </a:endParaRPr>
          </a:p>
        </p:txBody>
      </p:sp>
      <p:pic>
        <p:nvPicPr>
          <p:cNvPr id="7" name="Picture 2" descr="Resultado de imagen para icesi a otro nive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2200"/>
            <a:ext cx="24366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7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Competencias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Explique la administración de recursos de un sistema operativo</a:t>
            </a:r>
          </a:p>
          <a:p>
            <a:pPr lvl="1"/>
            <a:r>
              <a:rPr lang="es-MX" dirty="0" smtClean="0"/>
              <a:t>Tipos de recursos </a:t>
            </a:r>
          </a:p>
          <a:p>
            <a:pPr lvl="1"/>
            <a:r>
              <a:rPr lang="es-MX" dirty="0" smtClean="0"/>
              <a:t>Gestión de procesos</a:t>
            </a:r>
          </a:p>
          <a:p>
            <a:pPr lvl="1"/>
            <a:r>
              <a:rPr lang="es-MX" dirty="0" smtClean="0"/>
              <a:t>Gestión de memoria </a:t>
            </a:r>
          </a:p>
          <a:p>
            <a:pPr lvl="1"/>
            <a:r>
              <a:rPr lang="es-MX" dirty="0" smtClean="0"/>
              <a:t>Comunicación y sincronización entre procesos</a:t>
            </a:r>
          </a:p>
          <a:p>
            <a:pPr lvl="1"/>
            <a:r>
              <a:rPr lang="es-MX" dirty="0" smtClean="0"/>
              <a:t>Construcción y ejecución de programas</a:t>
            </a:r>
          </a:p>
          <a:p>
            <a:r>
              <a:rPr lang="es-MX" dirty="0" smtClean="0"/>
              <a:t>Explique </a:t>
            </a:r>
            <a:r>
              <a:rPr lang="es-MX" dirty="0" err="1" smtClean="0"/>
              <a:t>multihilos</a:t>
            </a:r>
            <a:endParaRPr lang="es-MX" dirty="0" smtClean="0"/>
          </a:p>
          <a:p>
            <a:pPr lvl="1"/>
            <a:r>
              <a:rPr lang="es-MX" dirty="0" smtClean="0"/>
              <a:t>¿Qué son hilos?¿cuales son las razones para utilizarlos?</a:t>
            </a:r>
          </a:p>
          <a:p>
            <a:pPr lvl="1"/>
            <a:r>
              <a:rPr lang="es-MX" dirty="0" err="1" smtClean="0"/>
              <a:t>Miltihilos</a:t>
            </a:r>
            <a:r>
              <a:rPr lang="es-MX" dirty="0" smtClean="0"/>
              <a:t> en Java</a:t>
            </a:r>
          </a:p>
          <a:p>
            <a:pPr lvl="1"/>
            <a:r>
              <a:rPr lang="es-MX" dirty="0" smtClean="0"/>
              <a:t>Propiedades de los hilos</a:t>
            </a:r>
          </a:p>
          <a:p>
            <a:r>
              <a:rPr lang="es-MX" dirty="0" smtClean="0"/>
              <a:t>Enuncie algunos elementos de la API de Java para la aplicación de </a:t>
            </a:r>
            <a:r>
              <a:rPr lang="es-MX" dirty="0" err="1" smtClean="0"/>
              <a:t>multihilos</a:t>
            </a:r>
            <a:endParaRPr lang="es-MX" dirty="0" smtClean="0"/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7</a:t>
            </a:fld>
            <a:endParaRPr lang="es-CO"/>
          </a:p>
        </p:txBody>
      </p:sp>
      <p:pic>
        <p:nvPicPr>
          <p:cNvPr id="5" name="Picture 2" descr="Resultado de imagen para icesi a otro nivel">
            <a:extLst>
              <a:ext uri="{FF2B5EF4-FFF2-40B4-BE49-F238E27FC236}">
                <a16:creationId xmlns:a16="http://schemas.microsoft.com/office/drawing/2014/main" id="{D7F490AC-5003-4CAB-99EE-50151E9B8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1436"/>
            <a:ext cx="24366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14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Sistemas operativos	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smtClean="0"/>
              <a:t>Procesos – software en ejecución.</a:t>
            </a:r>
          </a:p>
          <a:p>
            <a:r>
              <a:rPr lang="es-CO" dirty="0" smtClean="0"/>
              <a:t>Administrador de recursos del sistema de cómputo y la ejecución servicios.</a:t>
            </a:r>
          </a:p>
          <a:p>
            <a:r>
              <a:rPr lang="es-CO" dirty="0" smtClean="0"/>
              <a:t>Actividades:</a:t>
            </a:r>
          </a:p>
          <a:p>
            <a:pPr lvl="1"/>
            <a:r>
              <a:rPr lang="es-CO" dirty="0" smtClean="0"/>
              <a:t>Gestión de procesos.</a:t>
            </a:r>
          </a:p>
          <a:p>
            <a:pPr lvl="1"/>
            <a:r>
              <a:rPr lang="es-CO" dirty="0" smtClean="0"/>
              <a:t>Gestión de memoria.</a:t>
            </a:r>
          </a:p>
          <a:p>
            <a:pPr lvl="1"/>
            <a:r>
              <a:rPr lang="es-CO" dirty="0" smtClean="0"/>
              <a:t>Comunicación y sincronización entre procesos.</a:t>
            </a:r>
          </a:p>
          <a:p>
            <a:pPr lvl="1"/>
            <a:r>
              <a:rPr lang="es-CO" dirty="0" smtClean="0"/>
              <a:t>Gestión de los procesos de entrada/salida.</a:t>
            </a:r>
          </a:p>
          <a:p>
            <a:pPr lvl="1"/>
            <a:r>
              <a:rPr lang="es-CO" dirty="0" smtClean="0"/>
              <a:t>Gestión de archivos.</a:t>
            </a:r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8</a:t>
            </a:fld>
            <a:endParaRPr lang="es-CO"/>
          </a:p>
        </p:txBody>
      </p:sp>
      <p:pic>
        <p:nvPicPr>
          <p:cNvPr id="5" name="Picture 2" descr="Resultado de imagen para icesi a otro nivel">
            <a:extLst>
              <a:ext uri="{FF2B5EF4-FFF2-40B4-BE49-F238E27FC236}">
                <a16:creationId xmlns:a16="http://schemas.microsoft.com/office/drawing/2014/main" id="{D7F490AC-5003-4CAB-99EE-50151E9B8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1436"/>
            <a:ext cx="24366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16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Administración de los recursos 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smtClean="0"/>
              <a:t>Tipos de recursos</a:t>
            </a:r>
          </a:p>
          <a:p>
            <a:pPr lvl="1"/>
            <a:r>
              <a:rPr lang="es-CO" dirty="0" smtClean="0"/>
              <a:t>Físicos e intangibles.</a:t>
            </a:r>
          </a:p>
          <a:p>
            <a:pPr lvl="1"/>
            <a:r>
              <a:rPr lang="es-CO" dirty="0" smtClean="0"/>
              <a:t>Pueden ser o no ser compartidos.</a:t>
            </a:r>
          </a:p>
          <a:p>
            <a:r>
              <a:rPr lang="es-CO" dirty="0" smtClean="0"/>
              <a:t>Los datos que requieren de modificaciones o adición de información tienen restricciones.</a:t>
            </a:r>
          </a:p>
          <a:p>
            <a:r>
              <a:rPr lang="es-CO" dirty="0" smtClean="0"/>
              <a:t>Gestión de procesos</a:t>
            </a:r>
          </a:p>
          <a:p>
            <a:pPr lvl="1"/>
            <a:r>
              <a:rPr lang="es-CO" dirty="0" smtClean="0"/>
              <a:t>Operaciones del sistema operativo:</a:t>
            </a:r>
          </a:p>
          <a:p>
            <a:pPr lvl="2"/>
            <a:r>
              <a:rPr lang="es-CO" b="1" dirty="0" smtClean="0"/>
              <a:t>Nuevo</a:t>
            </a:r>
            <a:r>
              <a:rPr lang="es-CO" dirty="0" smtClean="0"/>
              <a:t>. Existe y el sistema lo conoce.</a:t>
            </a:r>
            <a:endParaRPr lang="es-CO" b="1" dirty="0" smtClean="0"/>
          </a:p>
          <a:p>
            <a:pPr lvl="2"/>
            <a:r>
              <a:rPr lang="es-CO" b="1" dirty="0" smtClean="0"/>
              <a:t>Listo</a:t>
            </a:r>
            <a:r>
              <a:rPr lang="es-CO" dirty="0" smtClean="0"/>
              <a:t>. A espera del procesador.</a:t>
            </a:r>
          </a:p>
          <a:p>
            <a:pPr lvl="2"/>
            <a:r>
              <a:rPr lang="es-CO" b="1" dirty="0" smtClean="0"/>
              <a:t>En ejecución</a:t>
            </a:r>
            <a:r>
              <a:rPr lang="es-CO" dirty="0" smtClean="0"/>
              <a:t>. </a:t>
            </a:r>
            <a:endParaRPr lang="es-CO" b="1" dirty="0" smtClean="0"/>
          </a:p>
          <a:p>
            <a:pPr lvl="2"/>
            <a:r>
              <a:rPr lang="es-CO" b="1" dirty="0" smtClean="0"/>
              <a:t>En espera</a:t>
            </a:r>
            <a:r>
              <a:rPr lang="es-CO" dirty="0" smtClean="0"/>
              <a:t>. Necesita recursos.</a:t>
            </a:r>
            <a:endParaRPr lang="es-CO" b="1" dirty="0" smtClean="0"/>
          </a:p>
          <a:p>
            <a:pPr lvl="2"/>
            <a:r>
              <a:rPr lang="es-CO" b="1" dirty="0" smtClean="0"/>
              <a:t>Terminado</a:t>
            </a:r>
            <a:r>
              <a:rPr lang="es-CO" dirty="0" smtClean="0"/>
              <a:t>. Retorna los recursos.  </a:t>
            </a:r>
          </a:p>
          <a:p>
            <a:pPr marL="822960" lvl="3" indent="0">
              <a:buNone/>
            </a:pPr>
            <a:endParaRPr lang="es-CO" dirty="0" smtClean="0"/>
          </a:p>
          <a:p>
            <a:pPr lvl="1"/>
            <a:endParaRPr lang="es-CO" dirty="0" smtClean="0"/>
          </a:p>
          <a:p>
            <a:endParaRPr lang="es-CO" dirty="0" smtClean="0"/>
          </a:p>
          <a:p>
            <a:endParaRPr lang="es-CO" dirty="0" smtClean="0"/>
          </a:p>
          <a:p>
            <a:pPr marL="548640" lvl="2" indent="0">
              <a:buNone/>
            </a:pP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9</a:t>
            </a:fld>
            <a:endParaRPr lang="es-CO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495" y="3632662"/>
            <a:ext cx="4020396" cy="2640122"/>
          </a:xfrm>
          <a:prstGeom prst="rect">
            <a:avLst/>
          </a:prstGeom>
        </p:spPr>
      </p:pic>
      <p:pic>
        <p:nvPicPr>
          <p:cNvPr id="7" name="Picture 2" descr="Resultado de imagen para icesi a otro nivel">
            <a:extLst>
              <a:ext uri="{FF2B5EF4-FFF2-40B4-BE49-F238E27FC236}">
                <a16:creationId xmlns:a16="http://schemas.microsoft.com/office/drawing/2014/main" id="{D7F490AC-5003-4CAB-99EE-50151E9B8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1436"/>
            <a:ext cx="24366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00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po de madera">
  <a:themeElements>
    <a:clrScheme name="Tipo de mader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Tipo de madera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ipo de madera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TM03090434[[fn=Madera]]</Template>
  <TotalTime>4258</TotalTime>
  <Words>638</Words>
  <Application>Microsoft Office PowerPoint</Application>
  <PresentationFormat>Panorámica</PresentationFormat>
  <Paragraphs>133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6" baseType="lpstr">
      <vt:lpstr>Arial</vt:lpstr>
      <vt:lpstr>Berlin Sans FB Demi</vt:lpstr>
      <vt:lpstr>Calibri</vt:lpstr>
      <vt:lpstr>Century Gothic</vt:lpstr>
      <vt:lpstr>Rockwell</vt:lpstr>
      <vt:lpstr>Rockwell Condensed</vt:lpstr>
      <vt:lpstr>Wingdings</vt:lpstr>
      <vt:lpstr>Tipo de madera</vt:lpstr>
      <vt:lpstr>Redes de computadores y laboratorio</vt:lpstr>
      <vt:lpstr>Bibliografía</vt:lpstr>
      <vt:lpstr>Presentación de PowerPoint</vt:lpstr>
      <vt:lpstr>Ciberseguridad</vt:lpstr>
      <vt:lpstr>Seguridad de la información</vt:lpstr>
      <vt:lpstr>Presentación de PowerPoint</vt:lpstr>
      <vt:lpstr>Competencias</vt:lpstr>
      <vt:lpstr>Sistemas operativos </vt:lpstr>
      <vt:lpstr>Administración de los recursos </vt:lpstr>
      <vt:lpstr>Gestión de memoria</vt:lpstr>
      <vt:lpstr>Procesos en software e interacción </vt:lpstr>
      <vt:lpstr>Multihilos </vt:lpstr>
      <vt:lpstr>Multihilos en java </vt:lpstr>
      <vt:lpstr>Multihilos en java </vt:lpstr>
      <vt:lpstr>Multihilos en java </vt:lpstr>
      <vt:lpstr>Lecturas</vt:lpstr>
      <vt:lpstr>Competencias, próxima clase</vt:lpstr>
      <vt:lpstr>Referencias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y visualización de conjuntos de datos</dc:title>
  <dc:creator>Christian Urcuqui</dc:creator>
  <cp:lastModifiedBy>Christian Urcuqui</cp:lastModifiedBy>
  <cp:revision>483</cp:revision>
  <dcterms:created xsi:type="dcterms:W3CDTF">2018-02-26T14:13:15Z</dcterms:created>
  <dcterms:modified xsi:type="dcterms:W3CDTF">2018-08-31T23:17:32Z</dcterms:modified>
</cp:coreProperties>
</file>